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7739063" cy="10007600"/>
  <p:notesSz cx="7739063" cy="10007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1218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025" y="3108325"/>
            <a:ext cx="6577013" cy="214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0463" y="5670550"/>
            <a:ext cx="5418137" cy="2557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FFDDF-46B6-4A83-83F6-0C8289CBACA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2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93CE0-F0B4-4EB9-B27C-29B4B5FD066E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8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13388" y="889000"/>
            <a:ext cx="1644650" cy="8005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9438" y="889000"/>
            <a:ext cx="4781550" cy="8005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91068-A458-45F3-BCB6-71B5E03CA00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21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A38EB-F079-4884-853E-F710C1E4515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7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6430963"/>
            <a:ext cx="6578600" cy="1987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188" y="4241800"/>
            <a:ext cx="6578600" cy="21891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02D819-B70E-4174-BAAD-9B7F308A0FC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86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4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449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5162D-5DD9-4688-AFBC-AD81971CBDD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9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400050"/>
            <a:ext cx="6964363" cy="166846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7350" y="2239963"/>
            <a:ext cx="3419475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7350" y="3173413"/>
            <a:ext cx="3419475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0650" y="2239963"/>
            <a:ext cx="3421063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0650" y="3173413"/>
            <a:ext cx="3421063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26F80-B664-49CD-BDCD-1CA56608817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18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C6C0B-1C5D-4F1A-95A5-8EA5957700D4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42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55197-B399-4278-A371-2B2FBE11676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5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398463"/>
            <a:ext cx="2546350" cy="169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5775" y="398463"/>
            <a:ext cx="4325938" cy="8540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350" y="2093913"/>
            <a:ext cx="2546350" cy="6845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A515A-6316-467A-AA1C-54F452981CD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92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650" y="7005638"/>
            <a:ext cx="4643438" cy="8270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17650" y="893763"/>
            <a:ext cx="4643438" cy="6005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7650" y="7832725"/>
            <a:ext cx="4643438" cy="117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81CFC-882C-4724-AD57-8644B5C39D07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13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9438" y="889000"/>
            <a:ext cx="6578600" cy="16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438" y="2890838"/>
            <a:ext cx="6578600" cy="600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9117013"/>
            <a:ext cx="16129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43188" y="9117013"/>
            <a:ext cx="24511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46725" y="9117013"/>
            <a:ext cx="1611313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172246CA-C93B-4053-8A5B-7B6B7C90BE02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5" name="Freeform 11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6" name="Freeform 12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7" name="Freeform 13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1039" name="Freeform 15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0" name="Freeform 16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1" name="Freeform 17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2" name="Freeform 18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1044" name="Freeform 20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5" name="Freeform 21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6" name="Freeform 22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7" name="Freeform 23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049" name="Freeform 25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0" name="Freeform 26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1" name="Freeform 27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2" name="Freeform 28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54" name="Freeform 30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5" name="Freeform 31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6" name="Freeform 32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7" name="Freeform 33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1" name="Freeform 37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2" name="Freeform 38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3" name="Freeform 39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4" name="Text Box 40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1065" name="Freeform 41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6" name="Freeform 42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7" name="Freeform 43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8" name="Freeform 44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9" name="Text Box 45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070" name="Freeform 46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1" name="Freeform 47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2" name="Freeform 48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6840538" y="7970838"/>
            <a:ext cx="68262" cy="61912"/>
          </a:xfrm>
          <a:prstGeom prst="ellipse">
            <a:avLst/>
          </a:prstGeom>
          <a:solidFill>
            <a:srgbClr val="3B3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B3B3B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6405563" y="7954963"/>
            <a:ext cx="68262" cy="63500"/>
          </a:xfrm>
          <a:prstGeom prst="ellipse">
            <a:avLst/>
          </a:prstGeom>
          <a:solidFill>
            <a:srgbClr val="3B3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B3B3B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5997575" y="8029575"/>
            <a:ext cx="68263" cy="63500"/>
          </a:xfrm>
          <a:prstGeom prst="ellipse">
            <a:avLst/>
          </a:prstGeom>
          <a:solidFill>
            <a:srgbClr val="3B3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B3B3B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5646738" y="8170863"/>
            <a:ext cx="71437" cy="68262"/>
          </a:xfrm>
          <a:prstGeom prst="ellipse">
            <a:avLst/>
          </a:prstGeom>
          <a:solidFill>
            <a:srgbClr val="3B3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B3B3B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5138738" y="8705850"/>
            <a:ext cx="71437" cy="69850"/>
          </a:xfrm>
          <a:prstGeom prst="ellipse">
            <a:avLst/>
          </a:prstGeom>
          <a:solidFill>
            <a:srgbClr val="3B3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B3B3B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4992688" y="9498013"/>
            <a:ext cx="71437" cy="66675"/>
          </a:xfrm>
          <a:prstGeom prst="ellipse">
            <a:avLst/>
          </a:prstGeom>
          <a:solidFill>
            <a:srgbClr val="3B3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B3B3B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5353050" y="8420100"/>
            <a:ext cx="73025" cy="69850"/>
          </a:xfrm>
          <a:prstGeom prst="ellipse">
            <a:avLst/>
          </a:prstGeom>
          <a:solidFill>
            <a:srgbClr val="3B3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B3B3B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5018088" y="9083675"/>
            <a:ext cx="71437" cy="66675"/>
          </a:xfrm>
          <a:prstGeom prst="ellipse">
            <a:avLst/>
          </a:prstGeom>
          <a:solidFill>
            <a:srgbClr val="3B3B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B3B3B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2239963" y="4859338"/>
            <a:ext cx="361791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1028700" y="1530350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2998788" y="1498600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Freeform 14"/>
          <p:cNvSpPr>
            <a:spLocks noChangeArrowheads="1"/>
          </p:cNvSpPr>
          <p:nvPr/>
        </p:nvSpPr>
        <p:spPr bwMode="auto">
          <a:xfrm>
            <a:off x="1192213" y="1019175"/>
            <a:ext cx="147637" cy="455613"/>
          </a:xfrm>
          <a:custGeom>
            <a:avLst/>
            <a:gdLst>
              <a:gd name="T0" fmla="*/ 2 w 93"/>
              <a:gd name="T1" fmla="*/ 287 h 287"/>
              <a:gd name="T2" fmla="*/ 93 w 93"/>
              <a:gd name="T3" fmla="*/ 216 h 287"/>
              <a:gd name="T4" fmla="*/ 93 w 93"/>
              <a:gd name="T5" fmla="*/ 0 h 287"/>
              <a:gd name="T6" fmla="*/ 0 w 93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7">
                <a:moveTo>
                  <a:pt x="2" y="287"/>
                </a:moveTo>
                <a:lnTo>
                  <a:pt x="93" y="216"/>
                </a:lnTo>
                <a:lnTo>
                  <a:pt x="93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3" name="Freeform 15"/>
          <p:cNvSpPr>
            <a:spLocks noChangeArrowheads="1"/>
          </p:cNvSpPr>
          <p:nvPr/>
        </p:nvSpPr>
        <p:spPr bwMode="auto">
          <a:xfrm>
            <a:off x="854075" y="1095375"/>
            <a:ext cx="339725" cy="381000"/>
          </a:xfrm>
          <a:custGeom>
            <a:avLst/>
            <a:gdLst>
              <a:gd name="T0" fmla="*/ 0 w 214"/>
              <a:gd name="T1" fmla="*/ 0 h 240"/>
              <a:gd name="T2" fmla="*/ 214 w 214"/>
              <a:gd name="T3" fmla="*/ 17 h 240"/>
              <a:gd name="T4" fmla="*/ 214 w 214"/>
              <a:gd name="T5" fmla="*/ 240 h 240"/>
              <a:gd name="T6" fmla="*/ 0 w 214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40">
                <a:moveTo>
                  <a:pt x="0" y="0"/>
                </a:moveTo>
                <a:lnTo>
                  <a:pt x="214" y="17"/>
                </a:lnTo>
                <a:lnTo>
                  <a:pt x="214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4" name="Freeform 16"/>
          <p:cNvSpPr>
            <a:spLocks noChangeArrowheads="1"/>
          </p:cNvSpPr>
          <p:nvPr/>
        </p:nvSpPr>
        <p:spPr bwMode="auto">
          <a:xfrm>
            <a:off x="890588" y="1139825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5" name="Freeform 17"/>
          <p:cNvSpPr>
            <a:spLocks noChangeArrowheads="1"/>
          </p:cNvSpPr>
          <p:nvPr/>
        </p:nvSpPr>
        <p:spPr bwMode="auto">
          <a:xfrm>
            <a:off x="857250" y="1001713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0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0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930275" y="1127125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2067" name="Freeform 19"/>
          <p:cNvSpPr>
            <a:spLocks noChangeArrowheads="1"/>
          </p:cNvSpPr>
          <p:nvPr/>
        </p:nvSpPr>
        <p:spPr bwMode="auto">
          <a:xfrm>
            <a:off x="1271588" y="1025525"/>
            <a:ext cx="468312" cy="133350"/>
          </a:xfrm>
          <a:custGeom>
            <a:avLst/>
            <a:gdLst>
              <a:gd name="T0" fmla="*/ 181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1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8" name="Freeform 20"/>
          <p:cNvSpPr>
            <a:spLocks noChangeArrowheads="1"/>
          </p:cNvSpPr>
          <p:nvPr/>
        </p:nvSpPr>
        <p:spPr bwMode="auto">
          <a:xfrm>
            <a:off x="1543050" y="1066800"/>
            <a:ext cx="193675" cy="422275"/>
          </a:xfrm>
          <a:custGeom>
            <a:avLst/>
            <a:gdLst>
              <a:gd name="T0" fmla="*/ 0 w 122"/>
              <a:gd name="T1" fmla="*/ 266 h 266"/>
              <a:gd name="T2" fmla="*/ 109 w 122"/>
              <a:gd name="T3" fmla="*/ 208 h 266"/>
              <a:gd name="T4" fmla="*/ 122 w 122"/>
              <a:gd name="T5" fmla="*/ 0 h 266"/>
              <a:gd name="T6" fmla="*/ 5 w 122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6">
                <a:moveTo>
                  <a:pt x="0" y="266"/>
                </a:moveTo>
                <a:lnTo>
                  <a:pt x="109" y="208"/>
                </a:lnTo>
                <a:lnTo>
                  <a:pt x="122" y="0"/>
                </a:lnTo>
                <a:lnTo>
                  <a:pt x="5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9" name="Freeform 21"/>
          <p:cNvSpPr>
            <a:spLocks noChangeArrowheads="1"/>
          </p:cNvSpPr>
          <p:nvPr/>
        </p:nvSpPr>
        <p:spPr bwMode="auto">
          <a:xfrm>
            <a:off x="1262063" y="1111250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0" name="Freeform 22"/>
          <p:cNvSpPr>
            <a:spLocks noChangeArrowheads="1"/>
          </p:cNvSpPr>
          <p:nvPr/>
        </p:nvSpPr>
        <p:spPr bwMode="auto">
          <a:xfrm>
            <a:off x="1298575" y="1157288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301750" y="1136650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2072" name="Freeform 24"/>
          <p:cNvSpPr>
            <a:spLocks noChangeArrowheads="1"/>
          </p:cNvSpPr>
          <p:nvPr/>
        </p:nvSpPr>
        <p:spPr bwMode="auto">
          <a:xfrm>
            <a:off x="2103438" y="1103313"/>
            <a:ext cx="550862" cy="142875"/>
          </a:xfrm>
          <a:custGeom>
            <a:avLst/>
            <a:gdLst>
              <a:gd name="T0" fmla="*/ 213 w 347"/>
              <a:gd name="T1" fmla="*/ 90 h 90"/>
              <a:gd name="T2" fmla="*/ 347 w 347"/>
              <a:gd name="T3" fmla="*/ 25 h 90"/>
              <a:gd name="T4" fmla="*/ 140 w 347"/>
              <a:gd name="T5" fmla="*/ 0 h 90"/>
              <a:gd name="T6" fmla="*/ 0 w 347"/>
              <a:gd name="T7" fmla="*/ 5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0">
                <a:moveTo>
                  <a:pt x="213" y="90"/>
                </a:moveTo>
                <a:lnTo>
                  <a:pt x="347" y="25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3" name="Freeform 25"/>
          <p:cNvSpPr>
            <a:spLocks noChangeArrowheads="1"/>
          </p:cNvSpPr>
          <p:nvPr/>
        </p:nvSpPr>
        <p:spPr bwMode="auto">
          <a:xfrm>
            <a:off x="2436813" y="1141413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4" name="Freeform 26"/>
          <p:cNvSpPr>
            <a:spLocks noChangeArrowheads="1"/>
          </p:cNvSpPr>
          <p:nvPr/>
        </p:nvSpPr>
        <p:spPr bwMode="auto">
          <a:xfrm>
            <a:off x="2100263" y="1196975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2 h 265"/>
              <a:gd name="T4" fmla="*/ 213 w 213"/>
              <a:gd name="T5" fmla="*/ 265 h 265"/>
              <a:gd name="T6" fmla="*/ 0 w 213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2"/>
                </a:lnTo>
                <a:lnTo>
                  <a:pt x="213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5" name="Freeform 27"/>
          <p:cNvSpPr>
            <a:spLocks noChangeArrowheads="1"/>
          </p:cNvSpPr>
          <p:nvPr/>
        </p:nvSpPr>
        <p:spPr bwMode="auto">
          <a:xfrm>
            <a:off x="2139950" y="1250950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216150" y="1249363"/>
            <a:ext cx="1063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2077" name="Freeform 29"/>
          <p:cNvSpPr>
            <a:spLocks noChangeArrowheads="1"/>
          </p:cNvSpPr>
          <p:nvPr/>
        </p:nvSpPr>
        <p:spPr bwMode="auto">
          <a:xfrm>
            <a:off x="2389188" y="1196975"/>
            <a:ext cx="563562" cy="177800"/>
          </a:xfrm>
          <a:custGeom>
            <a:avLst/>
            <a:gdLst>
              <a:gd name="T0" fmla="*/ 219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19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8" name="Freeform 30"/>
          <p:cNvSpPr>
            <a:spLocks noChangeArrowheads="1"/>
          </p:cNvSpPr>
          <p:nvPr/>
        </p:nvSpPr>
        <p:spPr bwMode="auto">
          <a:xfrm>
            <a:off x="2735263" y="1254125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9" name="Freeform 31"/>
          <p:cNvSpPr>
            <a:spLocks noChangeArrowheads="1"/>
          </p:cNvSpPr>
          <p:nvPr/>
        </p:nvSpPr>
        <p:spPr bwMode="auto">
          <a:xfrm>
            <a:off x="2389188" y="1303338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0" name="Freeform 32"/>
          <p:cNvSpPr>
            <a:spLocks noChangeArrowheads="1"/>
          </p:cNvSpPr>
          <p:nvPr/>
        </p:nvSpPr>
        <p:spPr bwMode="auto">
          <a:xfrm>
            <a:off x="2430463" y="1352550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3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3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478088" y="1379538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2" name="Freeform 34"/>
          <p:cNvSpPr>
            <a:spLocks noChangeArrowheads="1"/>
          </p:cNvSpPr>
          <p:nvPr/>
        </p:nvSpPr>
        <p:spPr bwMode="auto">
          <a:xfrm>
            <a:off x="1944688" y="1111250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7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7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3" name="Freeform 35"/>
          <p:cNvSpPr>
            <a:spLocks noChangeArrowheads="1"/>
          </p:cNvSpPr>
          <p:nvPr/>
        </p:nvSpPr>
        <p:spPr bwMode="auto">
          <a:xfrm>
            <a:off x="1611313" y="1093788"/>
            <a:ext cx="488950" cy="123825"/>
          </a:xfrm>
          <a:custGeom>
            <a:avLst/>
            <a:gdLst>
              <a:gd name="T0" fmla="*/ 213 w 308"/>
              <a:gd name="T1" fmla="*/ 78 h 78"/>
              <a:gd name="T2" fmla="*/ 308 w 308"/>
              <a:gd name="T3" fmla="*/ 10 h 78"/>
              <a:gd name="T4" fmla="*/ 121 w 308"/>
              <a:gd name="T5" fmla="*/ 0 h 78"/>
              <a:gd name="T6" fmla="*/ 0 w 308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8">
                <a:moveTo>
                  <a:pt x="213" y="78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4" name="Freeform 36"/>
          <p:cNvSpPr>
            <a:spLocks noChangeArrowheads="1"/>
          </p:cNvSpPr>
          <p:nvPr/>
        </p:nvSpPr>
        <p:spPr bwMode="auto">
          <a:xfrm>
            <a:off x="1614488" y="1193800"/>
            <a:ext cx="336550" cy="371475"/>
          </a:xfrm>
          <a:custGeom>
            <a:avLst/>
            <a:gdLst>
              <a:gd name="T0" fmla="*/ 0 w 212"/>
              <a:gd name="T1" fmla="*/ 0 h 234"/>
              <a:gd name="T2" fmla="*/ 207 w 212"/>
              <a:gd name="T3" fmla="*/ 12 h 234"/>
              <a:gd name="T4" fmla="*/ 212 w 212"/>
              <a:gd name="T5" fmla="*/ 234 h 234"/>
              <a:gd name="T6" fmla="*/ 2 w 212"/>
              <a:gd name="T7" fmla="*/ 21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4">
                <a:moveTo>
                  <a:pt x="0" y="0"/>
                </a:moveTo>
                <a:lnTo>
                  <a:pt x="207" y="12"/>
                </a:lnTo>
                <a:lnTo>
                  <a:pt x="212" y="234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5" name="Freeform 37"/>
          <p:cNvSpPr>
            <a:spLocks noChangeArrowheads="1"/>
          </p:cNvSpPr>
          <p:nvPr/>
        </p:nvSpPr>
        <p:spPr bwMode="auto">
          <a:xfrm>
            <a:off x="1652588" y="1241425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1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1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1973263" y="1193800"/>
            <a:ext cx="7778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692275" y="1220788"/>
            <a:ext cx="1714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8" name="Freeform 40"/>
          <p:cNvSpPr>
            <a:spLocks noChangeArrowheads="1"/>
          </p:cNvSpPr>
          <p:nvPr/>
        </p:nvSpPr>
        <p:spPr bwMode="auto">
          <a:xfrm>
            <a:off x="1135063" y="655638"/>
            <a:ext cx="482600" cy="98425"/>
          </a:xfrm>
          <a:custGeom>
            <a:avLst/>
            <a:gdLst>
              <a:gd name="T0" fmla="*/ 219 w 304"/>
              <a:gd name="T1" fmla="*/ 62 h 62"/>
              <a:gd name="T2" fmla="*/ 304 w 304"/>
              <a:gd name="T3" fmla="*/ 7 h 62"/>
              <a:gd name="T4" fmla="*/ 101 w 304"/>
              <a:gd name="T5" fmla="*/ 0 h 62"/>
              <a:gd name="T6" fmla="*/ 0 w 304"/>
              <a:gd name="T7" fmla="*/ 5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2">
                <a:moveTo>
                  <a:pt x="219" y="62"/>
                </a:moveTo>
                <a:lnTo>
                  <a:pt x="304" y="7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9" name="Freeform 41"/>
          <p:cNvSpPr>
            <a:spLocks noChangeArrowheads="1"/>
          </p:cNvSpPr>
          <p:nvPr/>
        </p:nvSpPr>
        <p:spPr bwMode="auto">
          <a:xfrm>
            <a:off x="1457325" y="671513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0" name="Freeform 42"/>
          <p:cNvSpPr>
            <a:spLocks noChangeArrowheads="1"/>
          </p:cNvSpPr>
          <p:nvPr/>
        </p:nvSpPr>
        <p:spPr bwMode="auto">
          <a:xfrm>
            <a:off x="1130300" y="736600"/>
            <a:ext cx="330200" cy="366713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1" name="Freeform 43"/>
          <p:cNvSpPr>
            <a:spLocks noChangeArrowheads="1"/>
          </p:cNvSpPr>
          <p:nvPr/>
        </p:nvSpPr>
        <p:spPr bwMode="auto">
          <a:xfrm>
            <a:off x="1168400" y="779463"/>
            <a:ext cx="255588" cy="279400"/>
          </a:xfrm>
          <a:custGeom>
            <a:avLst/>
            <a:gdLst>
              <a:gd name="T0" fmla="*/ 0 w 161"/>
              <a:gd name="T1" fmla="*/ 0 h 176"/>
              <a:gd name="T2" fmla="*/ 161 w 161"/>
              <a:gd name="T3" fmla="*/ 7 h 176"/>
              <a:gd name="T4" fmla="*/ 161 w 161"/>
              <a:gd name="T5" fmla="*/ 176 h 176"/>
              <a:gd name="T6" fmla="*/ 0 w 161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6">
                <a:moveTo>
                  <a:pt x="0" y="0"/>
                </a:moveTo>
                <a:lnTo>
                  <a:pt x="161" y="7"/>
                </a:lnTo>
                <a:lnTo>
                  <a:pt x="161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223963" y="763588"/>
            <a:ext cx="107950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2093" name="Freeform 45"/>
          <p:cNvSpPr>
            <a:spLocks noChangeArrowheads="1"/>
          </p:cNvSpPr>
          <p:nvPr/>
        </p:nvSpPr>
        <p:spPr bwMode="auto">
          <a:xfrm>
            <a:off x="1539875" y="671513"/>
            <a:ext cx="493713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2 w 311"/>
              <a:gd name="T5" fmla="*/ 0 h 63"/>
              <a:gd name="T6" fmla="*/ 0 w 311"/>
              <a:gd name="T7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4" name="Freeform 46"/>
          <p:cNvSpPr>
            <a:spLocks noChangeArrowheads="1"/>
          </p:cNvSpPr>
          <p:nvPr/>
        </p:nvSpPr>
        <p:spPr bwMode="auto">
          <a:xfrm>
            <a:off x="1874838" y="679450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1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1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5" name="Freeform 47"/>
          <p:cNvSpPr>
            <a:spLocks noChangeArrowheads="1"/>
          </p:cNvSpPr>
          <p:nvPr/>
        </p:nvSpPr>
        <p:spPr bwMode="auto">
          <a:xfrm>
            <a:off x="1530350" y="754063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1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6" name="Freeform 48"/>
          <p:cNvSpPr>
            <a:spLocks noChangeArrowheads="1"/>
          </p:cNvSpPr>
          <p:nvPr/>
        </p:nvSpPr>
        <p:spPr bwMode="auto">
          <a:xfrm>
            <a:off x="1571625" y="796925"/>
            <a:ext cx="269875" cy="290513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1611313" y="784225"/>
            <a:ext cx="18573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2098" name="Freeform 50"/>
          <p:cNvSpPr>
            <a:spLocks noChangeArrowheads="1"/>
          </p:cNvSpPr>
          <p:nvPr/>
        </p:nvSpPr>
        <p:spPr bwMode="auto">
          <a:xfrm>
            <a:off x="1939925" y="830263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1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9" name="Freeform 51"/>
          <p:cNvSpPr>
            <a:spLocks noChangeArrowheads="1"/>
          </p:cNvSpPr>
          <p:nvPr/>
        </p:nvSpPr>
        <p:spPr bwMode="auto">
          <a:xfrm>
            <a:off x="1985963" y="877888"/>
            <a:ext cx="274637" cy="271462"/>
          </a:xfrm>
          <a:custGeom>
            <a:avLst/>
            <a:gdLst>
              <a:gd name="T0" fmla="*/ 0 w 173"/>
              <a:gd name="T1" fmla="*/ 3 h 171"/>
              <a:gd name="T2" fmla="*/ 172 w 173"/>
              <a:gd name="T3" fmla="*/ 0 h 171"/>
              <a:gd name="T4" fmla="*/ 173 w 173"/>
              <a:gd name="T5" fmla="*/ 171 h 171"/>
              <a:gd name="T6" fmla="*/ 3 w 173"/>
              <a:gd name="T7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1">
                <a:moveTo>
                  <a:pt x="0" y="3"/>
                </a:moveTo>
                <a:lnTo>
                  <a:pt x="172" y="0"/>
                </a:lnTo>
                <a:lnTo>
                  <a:pt x="173" y="171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0" name="Freeform 52"/>
          <p:cNvSpPr>
            <a:spLocks noChangeArrowheads="1"/>
          </p:cNvSpPr>
          <p:nvPr/>
        </p:nvSpPr>
        <p:spPr bwMode="auto">
          <a:xfrm>
            <a:off x="1941513" y="768350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1989138" y="857250"/>
            <a:ext cx="26193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1887538" y="2701925"/>
            <a:ext cx="4289425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US" sz="3400" b="1">
                <a:solidFill>
                  <a:srgbClr val="000000"/>
                </a:solidFill>
                <a:latin typeface="Arial MT" charset="0"/>
              </a:rPr>
              <a:t>File Transfer Protocol Daemon (FTPD) </a:t>
            </a:r>
          </a:p>
          <a:p>
            <a:pPr algn="ctr">
              <a:lnSpc>
                <a:spcPct val="105000"/>
              </a:lnSpc>
            </a:pPr>
            <a:r>
              <a:rPr lang="en-US" sz="3400" b="1">
                <a:solidFill>
                  <a:srgbClr val="000000"/>
                </a:solidFill>
                <a:latin typeface="Arial MT" charset="0"/>
              </a:rPr>
              <a:t> </a:t>
            </a:r>
          </a:p>
          <a:p>
            <a:pPr algn="ctr">
              <a:lnSpc>
                <a:spcPct val="105000"/>
              </a:lnSpc>
            </a:pPr>
            <a:endParaRPr lang="en-US" sz="3400" b="1">
              <a:solidFill>
                <a:srgbClr val="000000"/>
              </a:solidFill>
              <a:latin typeface="Arial MT" charset="0"/>
            </a:endParaRPr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3409950" y="5862638"/>
            <a:ext cx="1254125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2100">
                <a:solidFill>
                  <a:srgbClr val="000000"/>
                </a:solidFill>
                <a:latin typeface="GillSans" charset="0"/>
              </a:rPr>
              <a:t>8-444-6637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3170238" y="6305550"/>
            <a:ext cx="17637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2100">
                <a:solidFill>
                  <a:srgbClr val="000000"/>
                </a:solidFill>
                <a:latin typeface="GillSans" charset="0"/>
              </a:rPr>
              <a:t>bryfrey@rtpnotes</a:t>
            </a:r>
          </a:p>
        </p:txBody>
      </p:sp>
      <p:sp>
        <p:nvSpPr>
          <p:cNvPr id="2105" name="Text Box 57"/>
          <p:cNvSpPr txBox="1">
            <a:spLocks noChangeArrowheads="1"/>
          </p:cNvSpPr>
          <p:nvPr/>
        </p:nvSpPr>
        <p:spPr bwMode="auto">
          <a:xfrm>
            <a:off x="2974975" y="6745288"/>
            <a:ext cx="22098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sz="2100">
                <a:solidFill>
                  <a:srgbClr val="000000"/>
                </a:solidFill>
                <a:latin typeface="GillSans" charset="0"/>
              </a:rPr>
              <a:t>bryanf@vnet.ibm.com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9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0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1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2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11274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5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6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7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11279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0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1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2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1284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5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6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7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1289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0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1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2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1295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6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7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8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11300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1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2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3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1305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6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7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1443038" y="2211388"/>
            <a:ext cx="5368925" cy="439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what error logs are available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 messages written to INETD or FTPD window. 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limited to number of lines available in that window.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SYSLOGD messages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Requires SYSLOGD to be running.  This is not selectable from the TCPCFG Autostart list.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Automatic logging of Connect, Login, Logout, Warning and other Invalid/Unauthorized  messages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Enhanced session activity logging if the loginfo keyword is defined for the user.  </a:t>
            </a:r>
          </a:p>
        </p:txBody>
      </p:sp>
      <p:sp>
        <p:nvSpPr>
          <p:cNvPr id="11310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Error Messages, Codes &amp; Logs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3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4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5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6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12298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9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0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1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12303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4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5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6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2308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9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0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1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3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4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5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6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9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0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1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2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12324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5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6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7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2329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0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1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2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12333" name="Text Box 45"/>
          <p:cNvSpPr txBox="1">
            <a:spLocks noChangeArrowheads="1"/>
          </p:cNvSpPr>
          <p:nvPr/>
        </p:nvSpPr>
        <p:spPr bwMode="auto">
          <a:xfrm>
            <a:off x="1443038" y="2211388"/>
            <a:ext cx="5243512" cy="779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Client cannot login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Unauthorized message response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Check that the user is defined in the TRUSERS file and the Client is using the correct spelling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Client logs in but receives "Cannot set default directory" message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FTPDC cannot place the user in a directory where they have Read and/or Write access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Make sure that the TRUSERS definition for this user has a valid directory for Read and/or write.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 is not logging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SYSLOGD is not running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ETC\SYSLOG.MSG file is empty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SYSLOGD.EXE locks the file while it is running and it may appear to not receive messages.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Enhanced messages are not being logged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TRUSERS missing "loginfo:" keyword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TRUSERS has incorrect parameters for "loginfo:" keyword</a:t>
            </a:r>
          </a:p>
        </p:txBody>
      </p: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Common User Problems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7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8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9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0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13322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3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4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5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13327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8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9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0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3332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3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4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5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3337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8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9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0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3343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4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5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6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7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13348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9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0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1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2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3353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4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5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6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13357" name="Text Box 45"/>
          <p:cNvSpPr txBox="1">
            <a:spLocks noChangeArrowheads="1"/>
          </p:cNvSpPr>
          <p:nvPr/>
        </p:nvSpPr>
        <p:spPr bwMode="auto">
          <a:xfrm>
            <a:off x="1443038" y="2322513"/>
            <a:ext cx="5338762" cy="768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Questions to ask the user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Can you reproduce the failure and how?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Are there any error messages?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Types of information needed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 command trace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Login to the host using line mode FTP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debug &lt;enter&gt;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reproduce the problem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The trace will be the extra messages that now are displayed to the screen.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 debug trace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Modify TRUSERS file adding:        loginfo: logdbg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Start SYSLOGD and reproduce the error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Stop SYSLOGD and get the ETC\SYSLOG.MSG file to see the trace data.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Trap in FTPD/FTPDC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Trap register information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 version (date/time from Banner page)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FTPDC version (date/time that is received when you first login to the server).  </a:t>
            </a:r>
          </a:p>
        </p:txBody>
      </p:sp>
      <p:sp>
        <p:nvSpPr>
          <p:cNvPr id="13358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Debugging &amp; Troubleshooting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1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2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3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4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14346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7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8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9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14351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2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3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4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4356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7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8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9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1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2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3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4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7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8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9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0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14372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3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4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5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4377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8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9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80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2671763" y="461963"/>
            <a:ext cx="4344987" cy="82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Debug &amp; Troubleshooting continued</a:t>
            </a:r>
          </a:p>
        </p:txBody>
      </p: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1381125" y="2163763"/>
            <a:ext cx="5226050" cy="378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Any "hidden" parameters that can help in diagnosis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loginfo: keyword in TRUSERS file also accepts logdbg parameter to write debug information to SYSLOGD.EXE.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How to read traces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The FTPD debug trace shows ALL commands sent/received with an "arrow" showing the direction of the data.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5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6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8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15370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1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2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3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15375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6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7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8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5380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1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2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3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5385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6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7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8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5391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2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3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4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15396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7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8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9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5401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2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3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15405" name="Text Box 45"/>
          <p:cNvSpPr txBox="1">
            <a:spLocks noChangeArrowheads="1"/>
          </p:cNvSpPr>
          <p:nvPr/>
        </p:nvSpPr>
        <p:spPr bwMode="auto">
          <a:xfrm>
            <a:off x="1252538" y="2124075"/>
            <a:ext cx="433387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All source code is in CMVC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family - wstcp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release- os2apps32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components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ftp.c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ftpd.c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ftpdc.c </a:t>
            </a:r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Source Overview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8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9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0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3082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3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4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5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3087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8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9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0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3092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3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4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5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097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8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9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0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103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4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5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6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3108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9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0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1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3113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4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5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6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auto">
          <a:xfrm>
            <a:off x="1443038" y="2211388"/>
            <a:ext cx="5180012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Description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Provides file access services to Clients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32bit code based on the TCP/IP V1.x 16bit design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RFC Implementation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RFC959 - File Transfer Protocol</a:t>
            </a:r>
          </a:p>
        </p:txBody>
      </p:sp>
      <p:sp>
        <p:nvSpPr>
          <p:cNvPr id="3118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Overview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1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2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4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7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8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9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4111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2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3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4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4116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7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8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9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4121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2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3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4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4127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8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9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0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4132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3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4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5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4137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8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9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1443038" y="2211388"/>
            <a:ext cx="5211762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ETC -  The ETC environment variable where the configuration files are located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TRUSERS - The FTPD user authorization file located in the ETC directory</a:t>
            </a: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Terminology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6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8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5130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1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2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3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5135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6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7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8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5140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1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2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3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5145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6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7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8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5151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2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3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4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5156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7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8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9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5161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2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3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Overview - Features</a:t>
            </a:r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1347788" y="2195513"/>
            <a:ext cx="5434012" cy="781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Documented New Features	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SET FTPD.TIMEOUT=&lt;seconds&gt;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Session Idle timeout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30 to 7200, 900 is the default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Session logging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FTPD/INETD Window (as before)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ANONYMOUS user can be prompted for their EMail address.  Specify ANY password for the anonymous userid.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SYSLOGD.EXE support.  Logs valid, invalid, and warning messages to ETC\SYSLOG.MSG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Customized Banner messages to be displayed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ASCII files created by the user.  If they exist, FTPD will send the information to the Client as FTP Messages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ETC\WELCOME.FTP   Welcome banner for when the user logs in.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ETC\BADLOGIN  Banner to display if the user fails to provide valid userid/password within the 5 attempts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MESSAGE.FTP  Information to be displayed when the user CD's into that directory.  This file is NOT displayed when the user logs in. 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0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2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6154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5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6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7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6159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0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1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2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6164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5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6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7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69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0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1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2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75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6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7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8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6180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1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2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3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6185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6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7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Overview - Features Continued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1443038" y="2243138"/>
            <a:ext cx="5118100" cy="667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Undocumented (README FILE) new keyword features for TRUSERS file.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default: &lt;valid_directory&gt;   Specifies default directory to place user in.  If not defined, FTPD uses the 1st valid Write or Read directory.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loginfo:  &lt;log_level&gt; keyword(s).  Customize session logging per user.  Requires  SYSLOGD to be running.  log_level can be one or more of the following keywords: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logcd      CD commands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logget     GET/MGET/RECV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logput     PUT/MPUT/SEND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logdir      DIR/LS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logren     RENAME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logdel      DELETE/MDELETE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logmkd    MKDIR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logall       Log ALL above commands 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logdbg     Logs FTP command/replies.  This is NOT documented and is only for debug purposes. 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3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4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6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9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0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1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7183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4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5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6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7188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9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0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1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7193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4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5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6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7199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0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1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2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7204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5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6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7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7209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0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1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1443038" y="2211388"/>
            <a:ext cx="4333875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Concurrent FTP Sessions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Limitation is determined by system resources.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Using FTPD.TIMEOUT parameter may help by closing idle connections early.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SYSLOGD.EXE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Appends to SYSLOG.MSG file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Could fill hard drive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Netscape 3.0Beta problems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Forces CD /  and most systems do not allow Anonymous user to access Root.</a:t>
            </a:r>
          </a:p>
        </p:txBody>
      </p:sp>
      <p:sp>
        <p:nvSpPr>
          <p:cNvPr id="7214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Limitations &amp; Dependencies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7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8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9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0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8202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3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4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5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8207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8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9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0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8212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3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4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5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17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8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9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0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23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4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5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6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8228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9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0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1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8233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4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5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1443038" y="2211388"/>
            <a:ext cx="4333875" cy="410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Installed files that make up this function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\tcpip\BIN\FTPD.EXE   Main process which listens for Client connections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\tcpip\BIN\FTPDC.EXE  Actual FTP Server that handles the Client session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\mptn\ETC\TRUSERS Configuration file that defines the user, password, and directory access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\tcpip\BIN\SYSLOGD.EXE not part of FTPD but is used for logging.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Migration/Compatibility Issues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Fully compatible with previous TRUSERS file.  </a:t>
            </a:r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Installation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1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2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3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4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9226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7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8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9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9231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2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3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4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9236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7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8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9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9241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2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3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4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9247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8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9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0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9252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3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4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5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6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9257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8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9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443038" y="2211388"/>
            <a:ext cx="5416550" cy="664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TRUSERS Authorization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TCP/IP Configuration Notebook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"anonymous" user EMail prompt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What parameters could be changed to improve performance?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FTPD.TIMEOUT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Enhanced Configuration Features.  Requires manual edit of TRUSERS file if the user wants to utilize them.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"default:" and "loginfo:" keywords.  </a:t>
            </a:r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Configuration &amp; Setup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3"/>
          <p:cNvSpPr>
            <a:spLocks noChangeShapeType="1"/>
          </p:cNvSpPr>
          <p:nvPr/>
        </p:nvSpPr>
        <p:spPr bwMode="auto">
          <a:xfrm flipV="1">
            <a:off x="1028700" y="1443038"/>
            <a:ext cx="3175" cy="79152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2998788" y="1412875"/>
            <a:ext cx="3946525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5" name="Freeform 5"/>
          <p:cNvSpPr>
            <a:spLocks noChangeArrowheads="1"/>
          </p:cNvSpPr>
          <p:nvPr/>
        </p:nvSpPr>
        <p:spPr bwMode="auto">
          <a:xfrm>
            <a:off x="1192213" y="933450"/>
            <a:ext cx="147637" cy="454025"/>
          </a:xfrm>
          <a:custGeom>
            <a:avLst/>
            <a:gdLst>
              <a:gd name="T0" fmla="*/ 2 w 93"/>
              <a:gd name="T1" fmla="*/ 286 h 286"/>
              <a:gd name="T2" fmla="*/ 93 w 93"/>
              <a:gd name="T3" fmla="*/ 215 h 286"/>
              <a:gd name="T4" fmla="*/ 93 w 93"/>
              <a:gd name="T5" fmla="*/ 0 h 286"/>
              <a:gd name="T6" fmla="*/ 0 w 93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286">
                <a:moveTo>
                  <a:pt x="2" y="286"/>
                </a:moveTo>
                <a:lnTo>
                  <a:pt x="93" y="215"/>
                </a:lnTo>
                <a:lnTo>
                  <a:pt x="93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6" name="Freeform 6"/>
          <p:cNvSpPr>
            <a:spLocks noChangeArrowheads="1"/>
          </p:cNvSpPr>
          <p:nvPr/>
        </p:nvSpPr>
        <p:spPr bwMode="auto">
          <a:xfrm>
            <a:off x="854075" y="1009650"/>
            <a:ext cx="339725" cy="379413"/>
          </a:xfrm>
          <a:custGeom>
            <a:avLst/>
            <a:gdLst>
              <a:gd name="T0" fmla="*/ 0 w 214"/>
              <a:gd name="T1" fmla="*/ 0 h 239"/>
              <a:gd name="T2" fmla="*/ 214 w 214"/>
              <a:gd name="T3" fmla="*/ 17 h 239"/>
              <a:gd name="T4" fmla="*/ 214 w 214"/>
              <a:gd name="T5" fmla="*/ 239 h 239"/>
              <a:gd name="T6" fmla="*/ 0 w 214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39">
                <a:moveTo>
                  <a:pt x="0" y="0"/>
                </a:moveTo>
                <a:lnTo>
                  <a:pt x="214" y="17"/>
                </a:lnTo>
                <a:lnTo>
                  <a:pt x="214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E4E4E"/>
          </a:solidFill>
          <a:ln w="12700">
            <a:solidFill>
              <a:srgbClr val="4E4E4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7" name="Freeform 7"/>
          <p:cNvSpPr>
            <a:spLocks noChangeArrowheads="1"/>
          </p:cNvSpPr>
          <p:nvPr/>
        </p:nvSpPr>
        <p:spPr bwMode="auto">
          <a:xfrm>
            <a:off x="890588" y="1052513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E4E4E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8" name="Freeform 8"/>
          <p:cNvSpPr>
            <a:spLocks noChangeArrowheads="1"/>
          </p:cNvSpPr>
          <p:nvPr/>
        </p:nvSpPr>
        <p:spPr bwMode="auto">
          <a:xfrm>
            <a:off x="857250" y="914400"/>
            <a:ext cx="482600" cy="117475"/>
          </a:xfrm>
          <a:custGeom>
            <a:avLst/>
            <a:gdLst>
              <a:gd name="T0" fmla="*/ 213 w 304"/>
              <a:gd name="T1" fmla="*/ 74 h 74"/>
              <a:gd name="T2" fmla="*/ 304 w 304"/>
              <a:gd name="T3" fmla="*/ 11 h 74"/>
              <a:gd name="T4" fmla="*/ 118 w 304"/>
              <a:gd name="T5" fmla="*/ 0 h 74"/>
              <a:gd name="T6" fmla="*/ 0 w 304"/>
              <a:gd name="T7" fmla="*/ 5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4">
                <a:moveTo>
                  <a:pt x="213" y="74"/>
                </a:moveTo>
                <a:lnTo>
                  <a:pt x="304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930275" y="1039813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T</a:t>
            </a:r>
          </a:p>
        </p:txBody>
      </p:sp>
      <p:sp>
        <p:nvSpPr>
          <p:cNvPr id="10250" name="Freeform 10"/>
          <p:cNvSpPr>
            <a:spLocks noChangeArrowheads="1"/>
          </p:cNvSpPr>
          <p:nvPr/>
        </p:nvSpPr>
        <p:spPr bwMode="auto">
          <a:xfrm>
            <a:off x="1271588" y="939800"/>
            <a:ext cx="468312" cy="131763"/>
          </a:xfrm>
          <a:custGeom>
            <a:avLst/>
            <a:gdLst>
              <a:gd name="T0" fmla="*/ 181 w 295"/>
              <a:gd name="T1" fmla="*/ 83 h 83"/>
              <a:gd name="T2" fmla="*/ 295 w 295"/>
              <a:gd name="T3" fmla="*/ 24 h 83"/>
              <a:gd name="T4" fmla="*/ 118 w 295"/>
              <a:gd name="T5" fmla="*/ 0 h 83"/>
              <a:gd name="T6" fmla="*/ 0 w 295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3">
                <a:moveTo>
                  <a:pt x="181" y="83"/>
                </a:moveTo>
                <a:lnTo>
                  <a:pt x="295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1" name="Freeform 11"/>
          <p:cNvSpPr>
            <a:spLocks noChangeArrowheads="1"/>
          </p:cNvSpPr>
          <p:nvPr/>
        </p:nvSpPr>
        <p:spPr bwMode="auto">
          <a:xfrm>
            <a:off x="1543050" y="979488"/>
            <a:ext cx="193675" cy="423862"/>
          </a:xfrm>
          <a:custGeom>
            <a:avLst/>
            <a:gdLst>
              <a:gd name="T0" fmla="*/ 0 w 122"/>
              <a:gd name="T1" fmla="*/ 267 h 267"/>
              <a:gd name="T2" fmla="*/ 109 w 122"/>
              <a:gd name="T3" fmla="*/ 209 h 267"/>
              <a:gd name="T4" fmla="*/ 122 w 122"/>
              <a:gd name="T5" fmla="*/ 0 h 267"/>
              <a:gd name="T6" fmla="*/ 5 w 122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" h="267">
                <a:moveTo>
                  <a:pt x="0" y="267"/>
                </a:moveTo>
                <a:lnTo>
                  <a:pt x="109" y="209"/>
                </a:lnTo>
                <a:lnTo>
                  <a:pt x="122" y="0"/>
                </a:lnTo>
                <a:lnTo>
                  <a:pt x="5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6E6E6E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2" name="Freeform 12"/>
          <p:cNvSpPr>
            <a:spLocks noChangeArrowheads="1"/>
          </p:cNvSpPr>
          <p:nvPr/>
        </p:nvSpPr>
        <p:spPr bwMode="auto">
          <a:xfrm>
            <a:off x="1262063" y="1023938"/>
            <a:ext cx="290512" cy="381000"/>
          </a:xfrm>
          <a:custGeom>
            <a:avLst/>
            <a:gdLst>
              <a:gd name="T0" fmla="*/ 5 w 183"/>
              <a:gd name="T1" fmla="*/ 0 h 240"/>
              <a:gd name="T2" fmla="*/ 183 w 183"/>
              <a:gd name="T3" fmla="*/ 28 h 240"/>
              <a:gd name="T4" fmla="*/ 176 w 183"/>
              <a:gd name="T5" fmla="*/ 240 h 240"/>
              <a:gd name="T6" fmla="*/ 0 w 183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40">
                <a:moveTo>
                  <a:pt x="5" y="0"/>
                </a:moveTo>
                <a:lnTo>
                  <a:pt x="183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3" name="Freeform 13"/>
          <p:cNvSpPr>
            <a:spLocks noChangeArrowheads="1"/>
          </p:cNvSpPr>
          <p:nvPr/>
        </p:nvSpPr>
        <p:spPr bwMode="auto">
          <a:xfrm>
            <a:off x="1298575" y="1069975"/>
            <a:ext cx="212725" cy="292100"/>
          </a:xfrm>
          <a:custGeom>
            <a:avLst/>
            <a:gdLst>
              <a:gd name="T0" fmla="*/ 7 w 134"/>
              <a:gd name="T1" fmla="*/ 0 h 184"/>
              <a:gd name="T2" fmla="*/ 134 w 134"/>
              <a:gd name="T3" fmla="*/ 23 h 184"/>
              <a:gd name="T4" fmla="*/ 130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7" y="0"/>
                </a:moveTo>
                <a:lnTo>
                  <a:pt x="134" y="23"/>
                </a:lnTo>
                <a:lnTo>
                  <a:pt x="130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301750" y="1050925"/>
            <a:ext cx="200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C</a:t>
            </a:r>
          </a:p>
        </p:txBody>
      </p:sp>
      <p:sp>
        <p:nvSpPr>
          <p:cNvPr id="10255" name="Freeform 15"/>
          <p:cNvSpPr>
            <a:spLocks noChangeArrowheads="1"/>
          </p:cNvSpPr>
          <p:nvPr/>
        </p:nvSpPr>
        <p:spPr bwMode="auto">
          <a:xfrm>
            <a:off x="2103438" y="1016000"/>
            <a:ext cx="550862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6" name="Freeform 16"/>
          <p:cNvSpPr>
            <a:spLocks noChangeArrowheads="1"/>
          </p:cNvSpPr>
          <p:nvPr/>
        </p:nvSpPr>
        <p:spPr bwMode="auto">
          <a:xfrm>
            <a:off x="2436813" y="1054100"/>
            <a:ext cx="217487" cy="454025"/>
          </a:xfrm>
          <a:custGeom>
            <a:avLst/>
            <a:gdLst>
              <a:gd name="T0" fmla="*/ 6 w 137"/>
              <a:gd name="T1" fmla="*/ 286 h 286"/>
              <a:gd name="T2" fmla="*/ 137 w 137"/>
              <a:gd name="T3" fmla="*/ 189 h 286"/>
              <a:gd name="T4" fmla="*/ 135 w 137"/>
              <a:gd name="T5" fmla="*/ 0 h 286"/>
              <a:gd name="T6" fmla="*/ 0 w 137"/>
              <a:gd name="T7" fmla="*/ 6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6">
                <a:moveTo>
                  <a:pt x="6" y="286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7" name="Freeform 17"/>
          <p:cNvSpPr>
            <a:spLocks noChangeArrowheads="1"/>
          </p:cNvSpPr>
          <p:nvPr/>
        </p:nvSpPr>
        <p:spPr bwMode="auto">
          <a:xfrm>
            <a:off x="2100263" y="1111250"/>
            <a:ext cx="338137" cy="420688"/>
          </a:xfrm>
          <a:custGeom>
            <a:avLst/>
            <a:gdLst>
              <a:gd name="T0" fmla="*/ 0 w 213"/>
              <a:gd name="T1" fmla="*/ 0 h 265"/>
              <a:gd name="T2" fmla="*/ 213 w 213"/>
              <a:gd name="T3" fmla="*/ 31 h 265"/>
              <a:gd name="T4" fmla="*/ 213 w 213"/>
              <a:gd name="T5" fmla="*/ 265 h 265"/>
              <a:gd name="T6" fmla="*/ 0 w 213"/>
              <a:gd name="T7" fmla="*/ 22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" h="265">
                <a:moveTo>
                  <a:pt x="0" y="0"/>
                </a:moveTo>
                <a:lnTo>
                  <a:pt x="213" y="31"/>
                </a:lnTo>
                <a:lnTo>
                  <a:pt x="213" y="265"/>
                </a:lnTo>
                <a:lnTo>
                  <a:pt x="0" y="227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8" name="Freeform 18"/>
          <p:cNvSpPr>
            <a:spLocks noChangeArrowheads="1"/>
          </p:cNvSpPr>
          <p:nvPr/>
        </p:nvSpPr>
        <p:spPr bwMode="auto">
          <a:xfrm>
            <a:off x="2139950" y="1165225"/>
            <a:ext cx="249238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2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2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2216150" y="1162050"/>
            <a:ext cx="106363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0260" name="Freeform 20"/>
          <p:cNvSpPr>
            <a:spLocks noChangeArrowheads="1"/>
          </p:cNvSpPr>
          <p:nvPr/>
        </p:nvSpPr>
        <p:spPr bwMode="auto">
          <a:xfrm>
            <a:off x="2389188" y="1109663"/>
            <a:ext cx="563562" cy="179387"/>
          </a:xfrm>
          <a:custGeom>
            <a:avLst/>
            <a:gdLst>
              <a:gd name="T0" fmla="*/ 219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19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1" name="Freeform 21"/>
          <p:cNvSpPr>
            <a:spLocks noChangeArrowheads="1"/>
          </p:cNvSpPr>
          <p:nvPr/>
        </p:nvSpPr>
        <p:spPr bwMode="auto">
          <a:xfrm>
            <a:off x="2735263" y="11668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2" name="Freeform 22"/>
          <p:cNvSpPr>
            <a:spLocks noChangeArrowheads="1"/>
          </p:cNvSpPr>
          <p:nvPr/>
        </p:nvSpPr>
        <p:spPr bwMode="auto">
          <a:xfrm>
            <a:off x="2389188" y="1216025"/>
            <a:ext cx="347662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2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2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3" name="Freeform 23"/>
          <p:cNvSpPr>
            <a:spLocks noChangeArrowheads="1"/>
          </p:cNvSpPr>
          <p:nvPr/>
        </p:nvSpPr>
        <p:spPr bwMode="auto">
          <a:xfrm>
            <a:off x="2430463" y="1265238"/>
            <a:ext cx="263525" cy="347662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7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7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2478088" y="129381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65" name="Freeform 25"/>
          <p:cNvSpPr>
            <a:spLocks noChangeArrowheads="1"/>
          </p:cNvSpPr>
          <p:nvPr/>
        </p:nvSpPr>
        <p:spPr bwMode="auto">
          <a:xfrm>
            <a:off x="1944688" y="1023938"/>
            <a:ext cx="155575" cy="457200"/>
          </a:xfrm>
          <a:custGeom>
            <a:avLst/>
            <a:gdLst>
              <a:gd name="T0" fmla="*/ 1 w 98"/>
              <a:gd name="T1" fmla="*/ 288 h 288"/>
              <a:gd name="T2" fmla="*/ 93 w 98"/>
              <a:gd name="T3" fmla="*/ 218 h 288"/>
              <a:gd name="T4" fmla="*/ 98 w 98"/>
              <a:gd name="T5" fmla="*/ 0 h 288"/>
              <a:gd name="T6" fmla="*/ 0 w 98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" h="288">
                <a:moveTo>
                  <a:pt x="1" y="288"/>
                </a:moveTo>
                <a:lnTo>
                  <a:pt x="93" y="218"/>
                </a:lnTo>
                <a:lnTo>
                  <a:pt x="98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6" name="Freeform 26"/>
          <p:cNvSpPr>
            <a:spLocks noChangeArrowheads="1"/>
          </p:cNvSpPr>
          <p:nvPr/>
        </p:nvSpPr>
        <p:spPr bwMode="auto">
          <a:xfrm>
            <a:off x="1611313" y="1006475"/>
            <a:ext cx="488950" cy="125413"/>
          </a:xfrm>
          <a:custGeom>
            <a:avLst/>
            <a:gdLst>
              <a:gd name="T0" fmla="*/ 213 w 308"/>
              <a:gd name="T1" fmla="*/ 79 h 79"/>
              <a:gd name="T2" fmla="*/ 308 w 308"/>
              <a:gd name="T3" fmla="*/ 10 h 79"/>
              <a:gd name="T4" fmla="*/ 121 w 308"/>
              <a:gd name="T5" fmla="*/ 0 h 79"/>
              <a:gd name="T6" fmla="*/ 0 w 308"/>
              <a:gd name="T7" fmla="*/ 6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79">
                <a:moveTo>
                  <a:pt x="213" y="79"/>
                </a:moveTo>
                <a:lnTo>
                  <a:pt x="308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7" name="Freeform 27"/>
          <p:cNvSpPr>
            <a:spLocks noChangeArrowheads="1"/>
          </p:cNvSpPr>
          <p:nvPr/>
        </p:nvSpPr>
        <p:spPr bwMode="auto">
          <a:xfrm>
            <a:off x="1614488" y="1106488"/>
            <a:ext cx="336550" cy="373062"/>
          </a:xfrm>
          <a:custGeom>
            <a:avLst/>
            <a:gdLst>
              <a:gd name="T0" fmla="*/ 0 w 212"/>
              <a:gd name="T1" fmla="*/ 0 h 235"/>
              <a:gd name="T2" fmla="*/ 207 w 212"/>
              <a:gd name="T3" fmla="*/ 13 h 235"/>
              <a:gd name="T4" fmla="*/ 212 w 212"/>
              <a:gd name="T5" fmla="*/ 235 h 235"/>
              <a:gd name="T6" fmla="*/ 2 w 212"/>
              <a:gd name="T7" fmla="*/ 21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235">
                <a:moveTo>
                  <a:pt x="0" y="0"/>
                </a:moveTo>
                <a:lnTo>
                  <a:pt x="207" y="13"/>
                </a:lnTo>
                <a:lnTo>
                  <a:pt x="212" y="235"/>
                </a:lnTo>
                <a:lnTo>
                  <a:pt x="2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8" name="Freeform 28"/>
          <p:cNvSpPr>
            <a:spLocks noChangeArrowheads="1"/>
          </p:cNvSpPr>
          <p:nvPr/>
        </p:nvSpPr>
        <p:spPr bwMode="auto">
          <a:xfrm>
            <a:off x="1652588" y="1155700"/>
            <a:ext cx="254000" cy="276225"/>
          </a:xfrm>
          <a:custGeom>
            <a:avLst/>
            <a:gdLst>
              <a:gd name="T0" fmla="*/ 0 w 160"/>
              <a:gd name="T1" fmla="*/ 0 h 174"/>
              <a:gd name="T2" fmla="*/ 157 w 160"/>
              <a:gd name="T3" fmla="*/ 10 h 174"/>
              <a:gd name="T4" fmla="*/ 160 w 160"/>
              <a:gd name="T5" fmla="*/ 174 h 174"/>
              <a:gd name="T6" fmla="*/ 1 w 160"/>
              <a:gd name="T7" fmla="*/ 15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4">
                <a:moveTo>
                  <a:pt x="0" y="0"/>
                </a:moveTo>
                <a:lnTo>
                  <a:pt x="157" y="10"/>
                </a:lnTo>
                <a:lnTo>
                  <a:pt x="160" y="174"/>
                </a:lnTo>
                <a:lnTo>
                  <a:pt x="1" y="159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1973263" y="1106488"/>
            <a:ext cx="7778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4E4E4E"/>
                </a:solidFill>
              </a:rPr>
              <a:t>/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1692275" y="1135063"/>
            <a:ext cx="171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71" name="Freeform 31"/>
          <p:cNvSpPr>
            <a:spLocks noChangeArrowheads="1"/>
          </p:cNvSpPr>
          <p:nvPr/>
        </p:nvSpPr>
        <p:spPr bwMode="auto">
          <a:xfrm>
            <a:off x="1135063" y="569913"/>
            <a:ext cx="482600" cy="96837"/>
          </a:xfrm>
          <a:custGeom>
            <a:avLst/>
            <a:gdLst>
              <a:gd name="T0" fmla="*/ 219 w 304"/>
              <a:gd name="T1" fmla="*/ 61 h 61"/>
              <a:gd name="T2" fmla="*/ 304 w 304"/>
              <a:gd name="T3" fmla="*/ 6 h 61"/>
              <a:gd name="T4" fmla="*/ 101 w 304"/>
              <a:gd name="T5" fmla="*/ 0 h 61"/>
              <a:gd name="T6" fmla="*/ 0 w 304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61">
                <a:moveTo>
                  <a:pt x="219" y="61"/>
                </a:moveTo>
                <a:lnTo>
                  <a:pt x="304" y="6"/>
                </a:lnTo>
                <a:lnTo>
                  <a:pt x="101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2" name="Freeform 32"/>
          <p:cNvSpPr>
            <a:spLocks noChangeArrowheads="1"/>
          </p:cNvSpPr>
          <p:nvPr/>
        </p:nvSpPr>
        <p:spPr bwMode="auto">
          <a:xfrm>
            <a:off x="1457325" y="5842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2 w 100"/>
              <a:gd name="T3" fmla="*/ 196 h 272"/>
              <a:gd name="T4" fmla="*/ 100 w 100"/>
              <a:gd name="T5" fmla="*/ 0 h 272"/>
              <a:gd name="T6" fmla="*/ 4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2" y="196"/>
                </a:lnTo>
                <a:lnTo>
                  <a:pt x="100" y="0"/>
                </a:lnTo>
                <a:lnTo>
                  <a:pt x="4" y="52"/>
                </a:lnTo>
                <a:close/>
              </a:path>
            </a:pathLst>
          </a:custGeom>
          <a:gradFill rotWithShape="0">
            <a:gsLst>
              <a:gs pos="0">
                <a:srgbClr val="5A5A5A"/>
              </a:gs>
              <a:gs pos="50000">
                <a:srgbClr val="DCDCDC"/>
              </a:gs>
              <a:gs pos="100000">
                <a:srgbClr val="5A5A5A"/>
              </a:gs>
            </a:gsLst>
            <a:lin ang="18900000" scaled="1"/>
          </a:gra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3" name="Freeform 33"/>
          <p:cNvSpPr>
            <a:spLocks noChangeArrowheads="1"/>
          </p:cNvSpPr>
          <p:nvPr/>
        </p:nvSpPr>
        <p:spPr bwMode="auto">
          <a:xfrm>
            <a:off x="1130300" y="6508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C4C4C"/>
          </a:solidFill>
          <a:ln w="12700">
            <a:solidFill>
              <a:srgbClr val="4C4C4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4" name="Freeform 34"/>
          <p:cNvSpPr>
            <a:spLocks noChangeArrowheads="1"/>
          </p:cNvSpPr>
          <p:nvPr/>
        </p:nvSpPr>
        <p:spPr bwMode="auto">
          <a:xfrm>
            <a:off x="1168400" y="692150"/>
            <a:ext cx="255588" cy="280988"/>
          </a:xfrm>
          <a:custGeom>
            <a:avLst/>
            <a:gdLst>
              <a:gd name="T0" fmla="*/ 0 w 161"/>
              <a:gd name="T1" fmla="*/ 0 h 177"/>
              <a:gd name="T2" fmla="*/ 161 w 161"/>
              <a:gd name="T3" fmla="*/ 8 h 177"/>
              <a:gd name="T4" fmla="*/ 161 w 161"/>
              <a:gd name="T5" fmla="*/ 177 h 177"/>
              <a:gd name="T6" fmla="*/ 0 w 161"/>
              <a:gd name="T7" fmla="*/ 16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7">
                <a:moveTo>
                  <a:pt x="0" y="0"/>
                </a:moveTo>
                <a:lnTo>
                  <a:pt x="161" y="8"/>
                </a:lnTo>
                <a:lnTo>
                  <a:pt x="161" y="177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1223963" y="676275"/>
            <a:ext cx="107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555555"/>
                </a:solidFill>
              </a:rPr>
              <a:t>I</a:t>
            </a:r>
          </a:p>
        </p:txBody>
      </p:sp>
      <p:sp>
        <p:nvSpPr>
          <p:cNvPr id="10276" name="Freeform 36"/>
          <p:cNvSpPr>
            <a:spLocks noChangeArrowheads="1"/>
          </p:cNvSpPr>
          <p:nvPr/>
        </p:nvSpPr>
        <p:spPr bwMode="auto">
          <a:xfrm>
            <a:off x="1539875" y="584200"/>
            <a:ext cx="493713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7" name="Freeform 37"/>
          <p:cNvSpPr>
            <a:spLocks noChangeArrowheads="1"/>
          </p:cNvSpPr>
          <p:nvPr/>
        </p:nvSpPr>
        <p:spPr bwMode="auto">
          <a:xfrm>
            <a:off x="1874838" y="593725"/>
            <a:ext cx="163512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5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5" y="61"/>
                </a:lnTo>
                <a:close/>
              </a:path>
            </a:pathLst>
          </a:custGeom>
          <a:gradFill rotWithShape="0">
            <a:gsLst>
              <a:gs pos="0">
                <a:srgbClr val="AFAFAF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8" name="Freeform 38"/>
          <p:cNvSpPr>
            <a:spLocks noChangeArrowheads="1"/>
          </p:cNvSpPr>
          <p:nvPr/>
        </p:nvSpPr>
        <p:spPr bwMode="auto">
          <a:xfrm>
            <a:off x="1530350" y="6667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6E6E6E"/>
          </a:solidFill>
          <a:ln w="12700">
            <a:solidFill>
              <a:srgbClr val="6E6E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9" name="Freeform 39"/>
          <p:cNvSpPr>
            <a:spLocks noChangeArrowheads="1"/>
          </p:cNvSpPr>
          <p:nvPr/>
        </p:nvSpPr>
        <p:spPr bwMode="auto">
          <a:xfrm>
            <a:off x="1571625" y="709613"/>
            <a:ext cx="269875" cy="290512"/>
          </a:xfrm>
          <a:custGeom>
            <a:avLst/>
            <a:gdLst>
              <a:gd name="T0" fmla="*/ 3 w 170"/>
              <a:gd name="T1" fmla="*/ 0 h 183"/>
              <a:gd name="T2" fmla="*/ 170 w 170"/>
              <a:gd name="T3" fmla="*/ 8 h 183"/>
              <a:gd name="T4" fmla="*/ 166 w 170"/>
              <a:gd name="T5" fmla="*/ 183 h 183"/>
              <a:gd name="T6" fmla="*/ 0 w 170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183">
                <a:moveTo>
                  <a:pt x="3" y="0"/>
                </a:moveTo>
                <a:lnTo>
                  <a:pt x="170" y="8"/>
                </a:lnTo>
                <a:lnTo>
                  <a:pt x="166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1611313" y="696913"/>
            <a:ext cx="185737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0281" name="Freeform 41"/>
          <p:cNvSpPr>
            <a:spLocks noChangeArrowheads="1"/>
          </p:cNvSpPr>
          <p:nvPr/>
        </p:nvSpPr>
        <p:spPr bwMode="auto">
          <a:xfrm>
            <a:off x="1939925" y="742950"/>
            <a:ext cx="363538" cy="355600"/>
          </a:xfrm>
          <a:custGeom>
            <a:avLst/>
            <a:gdLst>
              <a:gd name="T0" fmla="*/ 0 w 229"/>
              <a:gd name="T1" fmla="*/ 1 h 224"/>
              <a:gd name="T2" fmla="*/ 226 w 229"/>
              <a:gd name="T3" fmla="*/ 0 h 224"/>
              <a:gd name="T4" fmla="*/ 229 w 229"/>
              <a:gd name="T5" fmla="*/ 224 h 224"/>
              <a:gd name="T6" fmla="*/ 4 w 229"/>
              <a:gd name="T7" fmla="*/ 22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4">
                <a:moveTo>
                  <a:pt x="0" y="1"/>
                </a:moveTo>
                <a:lnTo>
                  <a:pt x="226" y="0"/>
                </a:lnTo>
                <a:lnTo>
                  <a:pt x="229" y="224"/>
                </a:lnTo>
                <a:lnTo>
                  <a:pt x="4" y="222"/>
                </a:lnTo>
                <a:close/>
              </a:path>
            </a:pathLst>
          </a:custGeom>
          <a:solidFill>
            <a:srgbClr val="AFAFAF"/>
          </a:solidFill>
          <a:ln w="12700">
            <a:solidFill>
              <a:srgbClr val="AFAFA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2" name="Freeform 42"/>
          <p:cNvSpPr>
            <a:spLocks noChangeArrowheads="1"/>
          </p:cNvSpPr>
          <p:nvPr/>
        </p:nvSpPr>
        <p:spPr bwMode="auto">
          <a:xfrm>
            <a:off x="1985963" y="790575"/>
            <a:ext cx="274637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3" name="Freeform 43"/>
          <p:cNvSpPr>
            <a:spLocks noChangeArrowheads="1"/>
          </p:cNvSpPr>
          <p:nvPr/>
        </p:nvSpPr>
        <p:spPr bwMode="auto">
          <a:xfrm>
            <a:off x="1941513" y="6826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6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6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1989138" y="771525"/>
            <a:ext cx="2619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2200" b="1">
                <a:solidFill>
                  <a:srgbClr val="AFAFAF"/>
                </a:solidFill>
              </a:rPr>
              <a:t>M</a:t>
            </a:r>
          </a:p>
        </p:txBody>
      </p:sp>
      <p:sp>
        <p:nvSpPr>
          <p:cNvPr id="10285" name="Text Box 45"/>
          <p:cNvSpPr txBox="1">
            <a:spLocks noChangeArrowheads="1"/>
          </p:cNvSpPr>
          <p:nvPr/>
        </p:nvSpPr>
        <p:spPr bwMode="auto">
          <a:xfrm>
            <a:off x="1443038" y="2211388"/>
            <a:ext cx="5368925" cy="657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How this function is started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INETD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Foreground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port parameter.  Specifies a non-wellknown port that FTPD should listen on. 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codepage  Specify the codepage that FTPD should use for translation.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What happens during initialization?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FTPD.EXE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 Banner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Listen for Client connection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Starts FTPDC.EXE to handle the session.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FTPDC.EXE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Prompt Client for Userid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Parse TRUSERS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Prompt Client for Password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Compares the userid &amp; password with what is in the TRUSERS file and returns the appropriate response.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sz="2000">
                <a:solidFill>
                  <a:srgbClr val="000000"/>
                </a:solidFill>
                <a:latin typeface="GillSans" charset="0"/>
              </a:rPr>
              <a:t>Handles the session until the user quits</a:t>
            </a:r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3040063" y="454025"/>
            <a:ext cx="38750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E4E4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sz="2700" b="1">
                <a:solidFill>
                  <a:srgbClr val="000000"/>
                </a:solidFill>
                <a:latin typeface="Arial MT" charset="0"/>
              </a:rPr>
              <a:t>Invocation &amp; Startup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942</Words>
  <Application>Microsoft Office PowerPoint</Application>
  <PresentationFormat>Personalizado</PresentationFormat>
  <Paragraphs>262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FI</cp:lastModifiedBy>
  <cp:revision>1</cp:revision>
  <dcterms:modified xsi:type="dcterms:W3CDTF">2016-01-24T18:11:35Z</dcterms:modified>
</cp:coreProperties>
</file>